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454525-C05C-4D08-9B43-3F7C3244276D}" v="15" dt="2026-06-16T10:25:25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an P Musselwhite" userId="20b59df9-7a8e-4480-a18f-1908edc416f0" providerId="ADAL" clId="{CD6E91DE-29C0-4E20-BBB8-947080121426}"/>
    <pc:docChg chg="custSel modSld">
      <pc:chgData name="Sian P Musselwhite" userId="20b59df9-7a8e-4480-a18f-1908edc416f0" providerId="ADAL" clId="{CD6E91DE-29C0-4E20-BBB8-947080121426}" dt="2026-06-16T10:37:46.695" v="290" actId="13926"/>
      <pc:docMkLst>
        <pc:docMk/>
      </pc:docMkLst>
      <pc:sldChg chg="modSp mod">
        <pc:chgData name="Sian P Musselwhite" userId="20b59df9-7a8e-4480-a18f-1908edc416f0" providerId="ADAL" clId="{CD6E91DE-29C0-4E20-BBB8-947080121426}" dt="2026-06-16T10:27:09.821" v="288" actId="20577"/>
        <pc:sldMkLst>
          <pc:docMk/>
          <pc:sldMk cId="1675508746" sldId="258"/>
        </pc:sldMkLst>
        <pc:graphicFrameChg chg="mod modGraphic">
          <ac:chgData name="Sian P Musselwhite" userId="20b59df9-7a8e-4480-a18f-1908edc416f0" providerId="ADAL" clId="{CD6E91DE-29C0-4E20-BBB8-947080121426}" dt="2026-06-16T10:27:09.821" v="288" actId="20577"/>
          <ac:graphicFrameMkLst>
            <pc:docMk/>
            <pc:sldMk cId="1675508746" sldId="258"/>
            <ac:graphicFrameMk id="4" creationId="{F4060B90-3F1D-4A76-D180-D48AE33C7127}"/>
          </ac:graphicFrameMkLst>
        </pc:graphicFrameChg>
      </pc:sldChg>
      <pc:sldChg chg="modSp mod">
        <pc:chgData name="Sian P Musselwhite" userId="20b59df9-7a8e-4480-a18f-1908edc416f0" providerId="ADAL" clId="{CD6E91DE-29C0-4E20-BBB8-947080121426}" dt="2026-06-16T10:37:46.695" v="290" actId="13926"/>
        <pc:sldMkLst>
          <pc:docMk/>
          <pc:sldMk cId="890735542" sldId="260"/>
        </pc:sldMkLst>
        <pc:graphicFrameChg chg="mod modGraphic">
          <ac:chgData name="Sian P Musselwhite" userId="20b59df9-7a8e-4480-a18f-1908edc416f0" providerId="ADAL" clId="{CD6E91DE-29C0-4E20-BBB8-947080121426}" dt="2026-06-16T10:37:46.695" v="290" actId="13926"/>
          <ac:graphicFrameMkLst>
            <pc:docMk/>
            <pc:sldMk cId="890735542" sldId="260"/>
            <ac:graphicFrameMk id="4" creationId="{F4060B90-3F1D-4A76-D180-D48AE33C7127}"/>
          </ac:graphicFrameMkLst>
        </pc:graphicFrameChg>
      </pc:sldChg>
      <pc:sldChg chg="modSp mod">
        <pc:chgData name="Sian P Musselwhite" userId="20b59df9-7a8e-4480-a18f-1908edc416f0" providerId="ADAL" clId="{CD6E91DE-29C0-4E20-BBB8-947080121426}" dt="2026-06-16T09:50:05.259" v="230" actId="20577"/>
        <pc:sldMkLst>
          <pc:docMk/>
          <pc:sldMk cId="3042186544" sldId="261"/>
        </pc:sldMkLst>
        <pc:graphicFrameChg chg="modGraphic">
          <ac:chgData name="Sian P Musselwhite" userId="20b59df9-7a8e-4480-a18f-1908edc416f0" providerId="ADAL" clId="{CD6E91DE-29C0-4E20-BBB8-947080121426}" dt="2026-06-16T09:50:05.259" v="230" actId="20577"/>
          <ac:graphicFrameMkLst>
            <pc:docMk/>
            <pc:sldMk cId="3042186544" sldId="261"/>
            <ac:graphicFrameMk id="4" creationId="{F4060B90-3F1D-4A76-D180-D48AE33C7127}"/>
          </ac:graphicFrameMkLst>
        </pc:graphicFrameChg>
      </pc:sldChg>
      <pc:sldChg chg="modSp mod">
        <pc:chgData name="Sian P Musselwhite" userId="20b59df9-7a8e-4480-a18f-1908edc416f0" providerId="ADAL" clId="{CD6E91DE-29C0-4E20-BBB8-947080121426}" dt="2026-06-16T10:25:49.386" v="283" actId="6549"/>
        <pc:sldMkLst>
          <pc:docMk/>
          <pc:sldMk cId="1347191827" sldId="262"/>
        </pc:sldMkLst>
        <pc:graphicFrameChg chg="mod modGraphic">
          <ac:chgData name="Sian P Musselwhite" userId="20b59df9-7a8e-4480-a18f-1908edc416f0" providerId="ADAL" clId="{CD6E91DE-29C0-4E20-BBB8-947080121426}" dt="2026-06-16T10:25:49.386" v="283" actId="6549"/>
          <ac:graphicFrameMkLst>
            <pc:docMk/>
            <pc:sldMk cId="1347191827" sldId="262"/>
            <ac:graphicFrameMk id="4" creationId="{AA028EBD-B692-5A5B-5D30-9D53D7C499C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2431-50D1-1D30-AFE1-12270E8C2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83522E-1165-51F9-583D-E165371F6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CD81B-DF0F-CBD9-7DCA-F64E7E621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F51E3-BB76-20A0-A645-93A2AB0B3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50157-BD56-F93E-5CE5-EE9058C5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83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39D5-A434-F9B1-5334-875D01FE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859FE-FA85-D14F-E8C4-24DC67591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9D242-70F2-198D-220E-CF1B7D999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15DCF-0C41-C5F3-F16E-C3F3E67C4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904CA-2082-3DFD-9D86-A3051823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69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B22D5-C647-36BD-D526-0A39B159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FFC93-A2CB-8209-EA55-6A854B7A3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B0B7D-68E4-376E-56FF-CC07E645E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80232-281C-1525-97FD-2885D166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83591-98AA-2C16-BBA2-4B78D927E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91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3BF55-A3A9-5E8D-D918-EFF15134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53E29-A75A-DF67-66B1-00259A034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4D60E-0EDD-AC60-4D7A-63E02D365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6DF62-E472-E119-F7E0-7FB440FEC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52D66-2624-FDF1-735A-CBB80DF16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5175F-2C4D-F4F3-07B4-3957EAF3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957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A7005-91DC-A4D6-2965-9963D53BD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B68A6-8CE0-8CF9-BE1C-7C454C154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58D69-40FE-8535-98E8-A97E1E920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FAB60-6C72-2A37-DC33-5DB95167D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C767B-C962-C5C2-5B0D-1CCA9059D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804B23-AD69-BB49-8950-B4EED9CE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1A7836-D0A9-7982-2C84-62D76CAF5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2EA2E7-9DBA-AF92-D6CC-941CC4B7F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604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C7FA-DCD8-2EBA-2376-F040B964D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0D4701-3B58-9E0E-6825-F640A14EA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1A64D7-5C25-A25B-4C85-986A2FD1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179493-7ADD-15C3-8587-6DA5EC61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4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8F8C7C-FDC3-C884-3FFD-9D4B9F829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12B68D-6BB5-4FD0-BB2A-C78ADFEBE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2FB76-5267-7FAF-2E06-874F92FDF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26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A65F-AC93-2017-2925-550E9904D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2B2B6-D5C8-D047-4A8F-5873A0662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D13C5-D1E6-5D6D-9273-6C1936985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32120-D61E-7F88-99CC-BA520BB1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3FAAEC-7AD3-30A2-37D0-DF7C4D0C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C9192-5F1D-B444-8500-68C105DB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33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93C1-BC75-0191-1A4D-F9CAC0C1C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4B4AD-0AC6-028A-8FAB-0511ABB17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80147-204E-19DE-E560-E3A235530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DB234-663F-B2B9-B7D3-4194DFFD1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DEDE8-7717-DFD6-496C-48FB47D17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B184F-7B97-EF67-166C-89210DF2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89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0AB5F-9A00-A92D-5C60-D674A7E3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52D53-41FF-186A-FDDE-A45A38292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DF61F-21CB-FB4D-7A89-EAB743E01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5018B-636B-5D43-0B30-C71E8D82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5D38C-0F20-83B5-83B5-39C1D62C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04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07976D-F49B-EAA4-164E-17D69D47D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CE34C-85BF-DDAB-2AC2-9F81A6E6F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FF0-FC42-A09B-C7DD-3396C0242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CD7D3-97AA-F404-D45D-4B5CFDDE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CC7DE-B787-4B77-5268-7566B0186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36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E67DD-CD82-30F9-1128-A377175AE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4E293-0D1D-5C14-7999-B04B41610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00A1A-3E76-0538-21BE-A750A7EC7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6377D4-554A-4B6D-98AF-E30B9222FB74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43A36-C619-8D87-6C85-192C4E15D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14B47-9257-A158-97EE-F72D95E27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BE5504-E609-499A-AE06-691118717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72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lwbcaredig@hotmail.co.uk" TargetMode="External"/><Relationship Id="rId2" Type="http://schemas.openxmlformats.org/officeDocument/2006/relationships/hyperlink" Target="mailto:emma@mcge.org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twtstywi.co.u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edandroot.co.uk/" TargetMode="External"/><Relationship Id="rId2" Type="http://schemas.openxmlformats.org/officeDocument/2006/relationships/hyperlink" Target="https://bookwhen.com/seedandrootnatureschoo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ost@gofalplant.cym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C72260B8-0C63-5D2F-25EE-86A5F033F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28" y="6203364"/>
            <a:ext cx="11850503" cy="1314476"/>
          </a:xfrm>
        </p:spPr>
        <p:txBody>
          <a:bodyPr>
            <a:normAutofit fontScale="90000"/>
          </a:bodyPr>
          <a:lstStyle/>
          <a:p>
            <a:pPr algn="ctr" defTabSz="586704">
              <a:spcAft>
                <a:spcPts val="401"/>
              </a:spcAft>
            </a:pPr>
            <a:r>
              <a:rPr lang="en-US" sz="4900" b="1" kern="1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Cynlluniau</a:t>
            </a:r>
            <a:r>
              <a:rPr lang="en-US" sz="49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4900" b="1" kern="1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Chwarae</a:t>
            </a:r>
            <a:r>
              <a:rPr lang="en-US" sz="49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4900" b="1" kern="1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Gwyliau’r</a:t>
            </a:r>
            <a:r>
              <a:rPr lang="en-US" sz="49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 Haf 2026</a:t>
            </a:r>
            <a:br>
              <a:rPr lang="en-US" sz="49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</a:br>
            <a:br>
              <a:rPr lang="en-US" sz="4900" b="1" kern="1200" dirty="0">
                <a:solidFill>
                  <a:srgbClr val="00674E"/>
                </a:solidFill>
                <a:latin typeface="+mn-lt"/>
                <a:ea typeface="+mn-ea"/>
                <a:cs typeface="+mn-cs"/>
              </a:rPr>
            </a:br>
            <a:r>
              <a:rPr lang="en-US" sz="49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74E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Summer Holiday Playscheme 2026</a:t>
            </a:r>
            <a:b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br>
              <a:rPr lang="en-US" sz="4000" kern="1200" dirty="0">
                <a:solidFill>
                  <a:srgbClr val="00674E"/>
                </a:solidFill>
                <a:latin typeface="+mn-lt"/>
                <a:ea typeface="+mn-ea"/>
                <a:cs typeface="+mn-cs"/>
              </a:rPr>
            </a:br>
            <a:b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endParaRPr lang="en-GB" sz="4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F8E0C1-3490-962F-E964-99351E8D3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1" y="5562713"/>
            <a:ext cx="1869788" cy="1215363"/>
          </a:xfrm>
          <a:prstGeom prst="rect">
            <a:avLst/>
          </a:prstGeom>
        </p:spPr>
      </p:pic>
      <p:pic>
        <p:nvPicPr>
          <p:cNvPr id="1028" name="Picture 4" descr="Why Free Play Is Critical for Child Development">
            <a:extLst>
              <a:ext uri="{FF2B5EF4-FFF2-40B4-BE49-F238E27FC236}">
                <a16:creationId xmlns:a16="http://schemas.microsoft.com/office/drawing/2014/main" id="{261F169C-A5DA-CF4A-76FC-8D969D370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79912" cy="515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90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060B90-3F1D-4A76-D180-D48AE33C7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41204"/>
              </p:ext>
            </p:extLst>
          </p:nvPr>
        </p:nvGraphicFramePr>
        <p:xfrm>
          <a:off x="290451" y="360071"/>
          <a:ext cx="11420856" cy="56821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0673">
                  <a:extLst>
                    <a:ext uri="{9D8B030D-6E8A-4147-A177-3AD203B41FA5}">
                      <a16:colId xmlns:a16="http://schemas.microsoft.com/office/drawing/2014/main" val="878498640"/>
                    </a:ext>
                  </a:extLst>
                </a:gridCol>
                <a:gridCol w="4203865">
                  <a:extLst>
                    <a:ext uri="{9D8B030D-6E8A-4147-A177-3AD203B41FA5}">
                      <a16:colId xmlns:a16="http://schemas.microsoft.com/office/drawing/2014/main" val="1487534781"/>
                    </a:ext>
                  </a:extLst>
                </a:gridCol>
                <a:gridCol w="3406318">
                  <a:extLst>
                    <a:ext uri="{9D8B030D-6E8A-4147-A177-3AD203B41FA5}">
                      <a16:colId xmlns:a16="http://schemas.microsoft.com/office/drawing/2014/main" val="3695583544"/>
                    </a:ext>
                  </a:extLst>
                </a:gridCol>
              </a:tblGrid>
              <a:tr h="835877">
                <a:tc>
                  <a:txBody>
                    <a:bodyPr/>
                    <a:lstStyle/>
                    <a:p>
                      <a:r>
                        <a:rPr lang="en-GB" dirty="0" err="1"/>
                        <a:t>Lleoliad</a:t>
                      </a:r>
                      <a:endParaRPr lang="en-GB" dirty="0"/>
                    </a:p>
                    <a:p>
                      <a:r>
                        <a:rPr lang="en-GB" dirty="0"/>
                        <a:t>Location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Manylion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Details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Gwybodaeth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Cyswllt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Contact Details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4870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r>
                        <a:rPr lang="en-GB" sz="1200" b="1" dirty="0"/>
                        <a:t>Clwb </a:t>
                      </a:r>
                      <a:r>
                        <a:rPr lang="en-GB" sz="1200" b="1" dirty="0" err="1"/>
                        <a:t>Haf</a:t>
                      </a:r>
                      <a:r>
                        <a:rPr lang="en-GB" sz="1200" b="1" dirty="0"/>
                        <a:t> </a:t>
                      </a:r>
                      <a:r>
                        <a:rPr lang="en-GB" sz="1200" b="1" dirty="0" err="1"/>
                        <a:t>Llangennech</a:t>
                      </a:r>
                      <a:endParaRPr lang="en-GB" sz="1200" b="1" dirty="0"/>
                    </a:p>
                    <a:p>
                      <a:r>
                        <a:rPr lang="en-GB" sz="1200" dirty="0"/>
                        <a:t>Ysgol Gymraeg </a:t>
                      </a:r>
                      <a:r>
                        <a:rPr lang="en-GB" sz="1200" dirty="0" err="1"/>
                        <a:t>Llangennech</a:t>
                      </a:r>
                      <a:r>
                        <a:rPr lang="en-GB" sz="1200" dirty="0"/>
                        <a:t>,</a:t>
                      </a:r>
                    </a:p>
                    <a:p>
                      <a:r>
                        <a:rPr lang="en-GB" sz="1200" dirty="0" err="1"/>
                        <a:t>Llangennech</a:t>
                      </a:r>
                      <a:r>
                        <a:rPr lang="en-GB" sz="1200" dirty="0"/>
                        <a:t>,</a:t>
                      </a:r>
                    </a:p>
                    <a:p>
                      <a:r>
                        <a:rPr lang="en-GB" sz="1200" dirty="0"/>
                        <a:t>Llanelli,</a:t>
                      </a:r>
                    </a:p>
                    <a:p>
                      <a:r>
                        <a:rPr lang="en-GB" sz="1200" dirty="0"/>
                        <a:t>SA14 8YB</a:t>
                      </a:r>
                    </a:p>
                    <a:p>
                      <a:endParaRPr lang="en-GB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27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Awst / August 21</a:t>
                      </a:r>
                      <a:r>
                        <a:rPr lang="en-GB" sz="1200" baseline="30000" dirty="0"/>
                        <a:t>st</a:t>
                      </a:r>
                      <a:r>
                        <a:rPr lang="en-GB" sz="1200" dirty="0"/>
                        <a:t>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8:30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17:30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</a:t>
                      </a:r>
                    </a:p>
                    <a:p>
                      <a:r>
                        <a:rPr lang="en-GB" sz="1200" dirty="0"/>
                        <a:t> </a:t>
                      </a:r>
                    </a:p>
                    <a:p>
                      <a:r>
                        <a:rPr lang="en-GB" sz="1200" dirty="0"/>
                        <a:t>Cost: £28.00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Angen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bwyd</a:t>
                      </a:r>
                      <a:r>
                        <a:rPr lang="en-GB" sz="1200" dirty="0"/>
                        <a:t> / Packed lunch required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Ebost</a:t>
                      </a:r>
                      <a:r>
                        <a:rPr lang="en-GB" sz="1200" dirty="0"/>
                        <a:t> / Email - </a:t>
                      </a:r>
                      <a:r>
                        <a:rPr lang="en-US" sz="1200" u="sng" kern="1200" dirty="0">
                          <a:solidFill>
                            <a:schemeClr val="dk1"/>
                          </a:solidFill>
                          <a:effectLst/>
                          <a:hlinkClick r:id="rId2"/>
                        </a:rPr>
                        <a:t>emma@mcge.org.uk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8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b="1" dirty="0"/>
                        <a:t>Happy Days Holiday Club</a:t>
                      </a:r>
                    </a:p>
                    <a:p>
                      <a:r>
                        <a:rPr lang="en-GB" sz="1200" dirty="0"/>
                        <a:t>Ysgol </a:t>
                      </a:r>
                      <a:r>
                        <a:rPr lang="en-GB" sz="1200" dirty="0" err="1"/>
                        <a:t>Llangynnwr</a:t>
                      </a:r>
                      <a:r>
                        <a:rPr lang="en-GB" sz="1200" dirty="0"/>
                        <a:t> School,</a:t>
                      </a:r>
                    </a:p>
                    <a:p>
                      <a:r>
                        <a:rPr lang="en-GB" sz="1200" dirty="0"/>
                        <a:t>Lon </a:t>
                      </a:r>
                      <a:r>
                        <a:rPr lang="en-GB" sz="1200" dirty="0" err="1"/>
                        <a:t>Penymorfa</a:t>
                      </a:r>
                      <a:r>
                        <a:rPr lang="en-GB" sz="1200" dirty="0"/>
                        <a:t> Lane,</a:t>
                      </a:r>
                    </a:p>
                    <a:p>
                      <a:r>
                        <a:rPr lang="en-GB" sz="1200" dirty="0"/>
                        <a:t>Pensarn,</a:t>
                      </a:r>
                    </a:p>
                    <a:p>
                      <a:r>
                        <a:rPr lang="en-GB" sz="1200" dirty="0" err="1"/>
                        <a:t>Caerfyrddin</a:t>
                      </a:r>
                      <a:r>
                        <a:rPr lang="en-GB" sz="1200" dirty="0"/>
                        <a:t>/Carmarthen,</a:t>
                      </a:r>
                    </a:p>
                    <a:p>
                      <a:r>
                        <a:rPr lang="en-GB" sz="1200" dirty="0"/>
                        <a:t>SA31 2NN</a:t>
                      </a:r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20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Awst / August 28</a:t>
                      </a:r>
                      <a:r>
                        <a:rPr lang="en-GB" sz="1200" baseline="30000" dirty="0"/>
                        <a:t>th</a:t>
                      </a:r>
                      <a:endParaRPr lang="en-GB" sz="1200" dirty="0"/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8:00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17:30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Cost: £30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 with £5 reduction for siblings</a:t>
                      </a:r>
                    </a:p>
                    <a:p>
                      <a:r>
                        <a:rPr lang="en-GB" sz="1200" dirty="0"/>
                        <a:t>            £15 </a:t>
                      </a:r>
                      <a:r>
                        <a:rPr lang="en-GB" sz="1200" dirty="0" err="1"/>
                        <a:t>hanner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half day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Angen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bwyd</a:t>
                      </a:r>
                      <a:r>
                        <a:rPr lang="en-GB" sz="1200" dirty="0"/>
                        <a:t> a </a:t>
                      </a:r>
                      <a:r>
                        <a:rPr lang="en-GB" sz="1200" dirty="0" err="1"/>
                        <a:t>byrbryd</a:t>
                      </a:r>
                      <a:r>
                        <a:rPr lang="en-GB" sz="1200" dirty="0"/>
                        <a:t> / Bring a packed lunch &amp; snacks.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Sandra Rowlands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Ffôn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Phone: 07365 369477 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Queries - 07988893789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48663"/>
                  </a:ext>
                </a:extLst>
              </a:tr>
              <a:tr h="1175692">
                <a:tc>
                  <a:txBody>
                    <a:bodyPr/>
                    <a:lstStyle/>
                    <a:p>
                      <a:r>
                        <a:rPr lang="en-GB" sz="1200" b="1" dirty="0"/>
                        <a:t>Clwb Caredig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Ysgol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Nantgaredig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 Rd,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Nantgaredig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SA32 7LG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20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Awst / August 28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Mawrth / Tuesday –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Iau</a:t>
                      </a:r>
                      <a:r>
                        <a:rPr lang="en-GB" sz="1200" dirty="0"/>
                        <a:t> / Thursday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8:30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17:30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Cost: £25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Angen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bwyd</a:t>
                      </a:r>
                      <a:r>
                        <a:rPr lang="en-GB" sz="1200" dirty="0"/>
                        <a:t> / Packed lunch required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Melanie Davies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Ebost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Email - 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clwbcaredig@hotmail.co.uk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Ffôn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Phone 07916 797235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50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060B90-3F1D-4A76-D180-D48AE33C7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488904"/>
              </p:ext>
            </p:extLst>
          </p:nvPr>
        </p:nvGraphicFramePr>
        <p:xfrm>
          <a:off x="230124" y="313581"/>
          <a:ext cx="11420856" cy="62308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93370">
                  <a:extLst>
                    <a:ext uri="{9D8B030D-6E8A-4147-A177-3AD203B41FA5}">
                      <a16:colId xmlns:a16="http://schemas.microsoft.com/office/drawing/2014/main" val="878498640"/>
                    </a:ext>
                  </a:extLst>
                </a:gridCol>
                <a:gridCol w="4847303">
                  <a:extLst>
                    <a:ext uri="{9D8B030D-6E8A-4147-A177-3AD203B41FA5}">
                      <a16:colId xmlns:a16="http://schemas.microsoft.com/office/drawing/2014/main" val="1487534781"/>
                    </a:ext>
                  </a:extLst>
                </a:gridCol>
                <a:gridCol w="3380183">
                  <a:extLst>
                    <a:ext uri="{9D8B030D-6E8A-4147-A177-3AD203B41FA5}">
                      <a16:colId xmlns:a16="http://schemas.microsoft.com/office/drawing/2014/main" val="3695583544"/>
                    </a:ext>
                  </a:extLst>
                </a:gridCol>
              </a:tblGrid>
              <a:tr h="835877">
                <a:tc>
                  <a:txBody>
                    <a:bodyPr/>
                    <a:lstStyle/>
                    <a:p>
                      <a:r>
                        <a:rPr lang="en-GB" dirty="0" err="1"/>
                        <a:t>Lleoliad</a:t>
                      </a:r>
                      <a:endParaRPr lang="en-GB" dirty="0"/>
                    </a:p>
                    <a:p>
                      <a:r>
                        <a:rPr lang="en-GB" dirty="0"/>
                        <a:t>Location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Manylion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Details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Gwybodaeth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Cyswllt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Contact Details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4870"/>
                  </a:ext>
                </a:extLst>
              </a:tr>
              <a:tr h="484277">
                <a:tc>
                  <a:txBody>
                    <a:bodyPr/>
                    <a:lstStyle/>
                    <a:p>
                      <a:r>
                        <a:rPr lang="en-GB" sz="1200" b="1" dirty="0"/>
                        <a:t>Clwb </a:t>
                      </a:r>
                      <a:r>
                        <a:rPr lang="en-GB" sz="1200" b="1" dirty="0" err="1"/>
                        <a:t>Twts</a:t>
                      </a:r>
                      <a:r>
                        <a:rPr lang="en-GB" sz="1200" b="1" dirty="0"/>
                        <a:t> </a:t>
                      </a:r>
                      <a:r>
                        <a:rPr lang="en-GB" sz="1200" b="1" dirty="0" err="1"/>
                        <a:t>Tywi</a:t>
                      </a:r>
                      <a:r>
                        <a:rPr lang="en-GB" sz="1200" b="1" dirty="0"/>
                        <a:t> </a:t>
                      </a:r>
                    </a:p>
                    <a:p>
                      <a:r>
                        <a:rPr lang="en-GB" sz="1200" dirty="0"/>
                        <a:t>Llandeilo CP School,</a:t>
                      </a:r>
                    </a:p>
                    <a:p>
                      <a:r>
                        <a:rPr lang="en-GB" sz="1200" dirty="0" err="1"/>
                        <a:t>Rhosmaen</a:t>
                      </a:r>
                      <a:r>
                        <a:rPr lang="en-GB" sz="1200" dirty="0"/>
                        <a:t> Street, </a:t>
                      </a:r>
                    </a:p>
                    <a:p>
                      <a:r>
                        <a:rPr lang="en-GB" sz="1200" dirty="0"/>
                        <a:t>Llandeilo,</a:t>
                      </a:r>
                    </a:p>
                    <a:p>
                      <a:r>
                        <a:rPr lang="en-GB" sz="1200" dirty="0"/>
                        <a:t>SA19 6LU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Gorffennaf / July 27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Awst / August 28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Llun</a:t>
                      </a:r>
                      <a:r>
                        <a:rPr lang="en-GB" sz="1200" dirty="0"/>
                        <a:t> / Monday –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Iau</a:t>
                      </a:r>
                      <a:r>
                        <a:rPr lang="en-GB" sz="1200" dirty="0"/>
                        <a:t> / Thursday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8:00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18:00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Cost: £33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Angen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bwyd</a:t>
                      </a:r>
                      <a:r>
                        <a:rPr lang="en-GB" sz="1200" dirty="0"/>
                        <a:t> / Packed lunch required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</a:rPr>
                        <a:t>Caryl Thomas 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</a:rPr>
                        <a:t>Ffôn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</a:rPr>
                        <a:t> / Phone 01550 779039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</a:rPr>
                        <a:t>Ebost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</a:rPr>
                        <a:t> / Email - 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hlinkClick r:id="rId2"/>
                        </a:rPr>
                        <a:t>info@twtstywi.co.uk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8854"/>
                  </a:ext>
                </a:extLst>
              </a:tr>
              <a:tr h="153305">
                <a:tc>
                  <a:txBody>
                    <a:bodyPr/>
                    <a:lstStyle/>
                    <a:p>
                      <a:r>
                        <a:rPr lang="en-GB" sz="1200" b="1" dirty="0"/>
                        <a:t>Swiss Valley Out of School Club</a:t>
                      </a:r>
                    </a:p>
                    <a:p>
                      <a:r>
                        <a:rPr lang="en-GB" sz="1200" dirty="0"/>
                        <a:t>Ysgol Swiss Valley School,</a:t>
                      </a:r>
                    </a:p>
                    <a:p>
                      <a:r>
                        <a:rPr lang="en-GB" sz="1200" dirty="0" err="1"/>
                        <a:t>Heol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Beili</a:t>
                      </a:r>
                      <a:r>
                        <a:rPr lang="en-GB" sz="1200" dirty="0"/>
                        <a:t> Glas,</a:t>
                      </a:r>
                    </a:p>
                    <a:p>
                      <a:r>
                        <a:rPr lang="en-GB" sz="1200" dirty="0"/>
                        <a:t>Swiss Valley</a:t>
                      </a:r>
                    </a:p>
                    <a:p>
                      <a:r>
                        <a:rPr lang="en-GB" sz="1200" dirty="0"/>
                        <a:t>Llanelli,</a:t>
                      </a:r>
                    </a:p>
                    <a:p>
                      <a:r>
                        <a:rPr lang="en-GB" sz="1200" dirty="0"/>
                        <a:t>SA14 8DS</a:t>
                      </a:r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20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Medi / September 1</a:t>
                      </a:r>
                      <a:r>
                        <a:rPr lang="en-GB" sz="1200" baseline="30000" dirty="0"/>
                        <a:t>st</a:t>
                      </a:r>
                      <a:r>
                        <a:rPr lang="en-GB" sz="1200" dirty="0"/>
                        <a:t>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7:45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17:30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Cost: £30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 </a:t>
                      </a:r>
                    </a:p>
                    <a:p>
                      <a:r>
                        <a:rPr lang="en-GB" sz="1200" dirty="0"/>
                        <a:t>£21 am </a:t>
                      </a:r>
                      <a:r>
                        <a:rPr lang="en-GB" sz="1200" dirty="0" err="1"/>
                        <a:t>hanner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half day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Angen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bwyd</a:t>
                      </a:r>
                      <a:r>
                        <a:rPr lang="en-GB" sz="1200" dirty="0"/>
                        <a:t> / Bring a packed lunch.  </a:t>
                      </a:r>
                    </a:p>
                    <a:p>
                      <a:r>
                        <a:rPr lang="en-GB" sz="1200" dirty="0" err="1"/>
                        <a:t>Cynhwysir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brecwast</a:t>
                      </a:r>
                      <a:r>
                        <a:rPr lang="en-GB" sz="1200" dirty="0"/>
                        <a:t> a </a:t>
                      </a:r>
                      <a:r>
                        <a:rPr lang="en-GB" sz="1200" dirty="0" err="1"/>
                        <a:t>byrbrydau</a:t>
                      </a:r>
                      <a:r>
                        <a:rPr lang="en-GB" sz="1200" dirty="0"/>
                        <a:t> / includes breakfast &amp; snacks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Nicola Williams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Ffôn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Phone 07974 760550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48663"/>
                  </a:ext>
                </a:extLst>
              </a:tr>
              <a:tr h="221787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+mn-lt"/>
                        </a:rPr>
                        <a:t>Clwb </a:t>
                      </a:r>
                      <a:r>
                        <a:rPr lang="en-GB" sz="1200" b="1" dirty="0" err="1">
                          <a:latin typeface="+mn-lt"/>
                        </a:rPr>
                        <a:t>Mwd</a:t>
                      </a:r>
                      <a:endParaRPr lang="en-GB" sz="1200" b="1" dirty="0">
                        <a:latin typeface="+mn-lt"/>
                      </a:endParaRPr>
                    </a:p>
                    <a:p>
                      <a:r>
                        <a:rPr lang="en-GB" sz="1200" dirty="0" err="1">
                          <a:latin typeface="+mn-lt"/>
                        </a:rPr>
                        <a:t>Festri</a:t>
                      </a:r>
                      <a:r>
                        <a:rPr lang="en-GB" sz="1200" dirty="0">
                          <a:latin typeface="+mn-lt"/>
                        </a:rPr>
                        <a:t> </a:t>
                      </a:r>
                      <a:r>
                        <a:rPr lang="en-GB" sz="1200" dirty="0" err="1">
                          <a:latin typeface="+mn-lt"/>
                        </a:rPr>
                        <a:t>Eglwys</a:t>
                      </a:r>
                      <a:r>
                        <a:rPr lang="en-GB" sz="1200" dirty="0">
                          <a:latin typeface="+mn-lt"/>
                        </a:rPr>
                        <a:t> St </a:t>
                      </a:r>
                      <a:r>
                        <a:rPr lang="en-GB" sz="1200" dirty="0" err="1">
                          <a:latin typeface="+mn-lt"/>
                        </a:rPr>
                        <a:t>Lleian</a:t>
                      </a:r>
                      <a:r>
                        <a:rPr lang="en-GB" sz="1200" dirty="0">
                          <a:latin typeface="+mn-lt"/>
                        </a:rPr>
                        <a:t> Church Vestry,</a:t>
                      </a:r>
                    </a:p>
                    <a:p>
                      <a:r>
                        <a:rPr lang="en-GB" sz="1200" dirty="0" err="1">
                          <a:latin typeface="+mn-lt"/>
                        </a:rPr>
                        <a:t>Heol</a:t>
                      </a:r>
                      <a:r>
                        <a:rPr lang="en-GB" sz="1200" dirty="0">
                          <a:latin typeface="+mn-lt"/>
                        </a:rPr>
                        <a:t> yr </a:t>
                      </a:r>
                      <a:r>
                        <a:rPr lang="en-GB" sz="1200" dirty="0" err="1">
                          <a:latin typeface="+mn-lt"/>
                        </a:rPr>
                        <a:t>Eglwys</a:t>
                      </a:r>
                      <a:r>
                        <a:rPr lang="en-GB" sz="1200" dirty="0">
                          <a:latin typeface="+mn-lt"/>
                        </a:rPr>
                        <a:t>/ Church Rd,</a:t>
                      </a:r>
                    </a:p>
                    <a:p>
                      <a:r>
                        <a:rPr lang="en-GB" sz="1200" dirty="0" err="1">
                          <a:latin typeface="+mn-lt"/>
                        </a:rPr>
                        <a:t>Gorslas</a:t>
                      </a:r>
                      <a:r>
                        <a:rPr lang="en-GB" sz="1200" dirty="0">
                          <a:latin typeface="+mn-lt"/>
                        </a:rPr>
                        <a:t>,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Llanelli,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SA14 7NF</a:t>
                      </a:r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20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Awst / August 20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Llun</a:t>
                      </a:r>
                      <a:r>
                        <a:rPr lang="en-GB" sz="1200" dirty="0"/>
                        <a:t> / Monday –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Iau</a:t>
                      </a:r>
                      <a:r>
                        <a:rPr lang="en-GB" sz="1200" dirty="0"/>
                        <a:t> / Thursday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8:30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16:30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Cost: £30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 (50% deposit required)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Ebost</a:t>
                      </a: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Email - </a:t>
                      </a:r>
                      <a:r>
                        <a:rPr lang="en-GB" sz="1200" dirty="0"/>
                        <a:t>Clwbmwd@gmail.com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73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060B90-3F1D-4A76-D180-D48AE33C7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257301"/>
              </p:ext>
            </p:extLst>
          </p:nvPr>
        </p:nvGraphicFramePr>
        <p:xfrm>
          <a:off x="420624" y="300933"/>
          <a:ext cx="11385804" cy="62467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59490">
                  <a:extLst>
                    <a:ext uri="{9D8B030D-6E8A-4147-A177-3AD203B41FA5}">
                      <a16:colId xmlns:a16="http://schemas.microsoft.com/office/drawing/2014/main" val="878498640"/>
                    </a:ext>
                  </a:extLst>
                </a:gridCol>
                <a:gridCol w="4564380">
                  <a:extLst>
                    <a:ext uri="{9D8B030D-6E8A-4147-A177-3AD203B41FA5}">
                      <a16:colId xmlns:a16="http://schemas.microsoft.com/office/drawing/2014/main" val="1487534781"/>
                    </a:ext>
                  </a:extLst>
                </a:gridCol>
                <a:gridCol w="3061934">
                  <a:extLst>
                    <a:ext uri="{9D8B030D-6E8A-4147-A177-3AD203B41FA5}">
                      <a16:colId xmlns:a16="http://schemas.microsoft.com/office/drawing/2014/main" val="3695583544"/>
                    </a:ext>
                  </a:extLst>
                </a:gridCol>
              </a:tblGrid>
              <a:tr h="655548">
                <a:tc>
                  <a:txBody>
                    <a:bodyPr/>
                    <a:lstStyle/>
                    <a:p>
                      <a:r>
                        <a:rPr lang="en-GB" dirty="0" err="1"/>
                        <a:t>Lleoliad</a:t>
                      </a:r>
                      <a:endParaRPr lang="en-GB" dirty="0"/>
                    </a:p>
                    <a:p>
                      <a:r>
                        <a:rPr lang="en-GB" dirty="0"/>
                        <a:t>Location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Manylion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Details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Gwybodaeth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Cyswllt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Contact Details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4870"/>
                  </a:ext>
                </a:extLst>
              </a:tr>
              <a:tr h="1880244">
                <a:tc>
                  <a:txBody>
                    <a:bodyPr/>
                    <a:lstStyle/>
                    <a:p>
                      <a:r>
                        <a:rPr lang="en-GB" sz="1200" b="1" dirty="0"/>
                        <a:t>Johnstown Holiday Club</a:t>
                      </a:r>
                    </a:p>
                    <a:p>
                      <a:r>
                        <a:rPr lang="en-GB" sz="1200" dirty="0"/>
                        <a:t>Ysgol Tre Ioan/Johnstown School,</a:t>
                      </a:r>
                    </a:p>
                    <a:p>
                      <a:r>
                        <a:rPr lang="en-GB" sz="1200" dirty="0"/>
                        <a:t>Tre Ioan/Johnstown,</a:t>
                      </a:r>
                    </a:p>
                    <a:p>
                      <a:r>
                        <a:rPr lang="en-GB" sz="1200" dirty="0" err="1"/>
                        <a:t>Heol</a:t>
                      </a:r>
                      <a:r>
                        <a:rPr lang="en-GB" sz="1200" dirty="0"/>
                        <a:t> Salem,</a:t>
                      </a:r>
                    </a:p>
                    <a:p>
                      <a:r>
                        <a:rPr lang="en-GB" sz="1200" dirty="0" err="1"/>
                        <a:t>Caerfyrddin</a:t>
                      </a:r>
                      <a:r>
                        <a:rPr lang="en-GB" sz="1200" dirty="0"/>
                        <a:t>,</a:t>
                      </a:r>
                    </a:p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SA31 3HT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20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Awst / August 28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(closed bank holiday)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8:00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18:00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</a:t>
                      </a:r>
                    </a:p>
                    <a:p>
                      <a:endParaRPr lang="en-GB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/>
                        <a:t>Cost: £30.00 y </a:t>
                      </a:r>
                      <a:r>
                        <a:rPr lang="en-GB" sz="1200" b="0" dirty="0" err="1"/>
                        <a:t>dydd</a:t>
                      </a:r>
                      <a:r>
                        <a:rPr lang="en-GB" sz="1200" b="0" dirty="0"/>
                        <a:t> / per day  </a:t>
                      </a:r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(10% sibling discount)</a:t>
                      </a:r>
                      <a:endParaRPr lang="en-GB" sz="1200" dirty="0"/>
                    </a:p>
                    <a:p>
                      <a:r>
                        <a:rPr lang="en-GB" sz="1200" dirty="0"/>
                        <a:t>            £15.00 am </a:t>
                      </a:r>
                      <a:r>
                        <a:rPr lang="en-GB" sz="1200" dirty="0" err="1"/>
                        <a:t>hanner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half day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dirty="0"/>
                        <a:t>Angen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bwyd</a:t>
                      </a:r>
                      <a:r>
                        <a:rPr lang="en-GB" sz="1200" dirty="0"/>
                        <a:t>,  </a:t>
                      </a:r>
                      <a:r>
                        <a:rPr lang="en-GB" sz="1200" dirty="0" err="1"/>
                        <a:t>cynhwysur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brecwast</a:t>
                      </a:r>
                      <a:r>
                        <a:rPr lang="en-GB" sz="1200" dirty="0"/>
                        <a:t> a </a:t>
                      </a:r>
                      <a:r>
                        <a:rPr lang="en-GB" sz="1200" dirty="0" err="1"/>
                        <a:t>byrbryd</a:t>
                      </a:r>
                      <a:r>
                        <a:rPr lang="en-GB" sz="1200" dirty="0"/>
                        <a:t> /  Bring a packed lunch, breakfast and snacks provided.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Ffon</a:t>
                      </a: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Phone 07525 425744 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8854"/>
                  </a:ext>
                </a:extLst>
              </a:tr>
              <a:tr h="1701173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Hendy Day Care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Ysgol Hendy, </a:t>
                      </a:r>
                    </a:p>
                    <a:p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Iscoed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Rd,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Pontardulais,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SA4 0XD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Mawrth / Tuesday –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Iau</a:t>
                      </a:r>
                      <a:r>
                        <a:rPr lang="en-GB" sz="1200" dirty="0"/>
                        <a:t> / Thursday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8:00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/am – 16:00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/pm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0" dirty="0"/>
                        <a:t>Cost: £35.00 y </a:t>
                      </a:r>
                      <a:r>
                        <a:rPr lang="en-GB" sz="1200" b="0" dirty="0" err="1"/>
                        <a:t>dydd</a:t>
                      </a:r>
                      <a:r>
                        <a:rPr lang="en-GB" sz="1200" b="0" dirty="0"/>
                        <a:t> / per day 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Derya Warrington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07838 562313 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48663"/>
                  </a:ext>
                </a:extLst>
              </a:tr>
              <a:tr h="1969780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Clwb Plant </a:t>
                      </a:r>
                      <a:r>
                        <a:rPr lang="en-GB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Brynaman</a:t>
                      </a:r>
                      <a:r>
                        <a:rPr lang="en-GB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Bowls Club,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Maes Elwyn Park,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Upper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Brynaman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SA18 1AH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Mawrth / Tuesday –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Iau</a:t>
                      </a:r>
                      <a:r>
                        <a:rPr lang="en-GB" sz="1200" dirty="0"/>
                        <a:t> / Thursday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8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/am – 17:45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/pm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0" dirty="0"/>
                        <a:t>Cost: £30.00 y </a:t>
                      </a:r>
                      <a:r>
                        <a:rPr lang="en-GB" sz="1200" b="0" dirty="0" err="1"/>
                        <a:t>dydd</a:t>
                      </a:r>
                      <a:r>
                        <a:rPr lang="en-GB" sz="1200" b="0" dirty="0"/>
                        <a:t> / per day 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Jennifer Taws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07900 126165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18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7106-6D75-BF9E-8387-86BEE863E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028EBD-B692-5A5B-5D30-9D53D7C49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468235"/>
              </p:ext>
            </p:extLst>
          </p:nvPr>
        </p:nvGraphicFramePr>
        <p:xfrm>
          <a:off x="310109" y="301752"/>
          <a:ext cx="11402667" cy="62428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76353">
                  <a:extLst>
                    <a:ext uri="{9D8B030D-6E8A-4147-A177-3AD203B41FA5}">
                      <a16:colId xmlns:a16="http://schemas.microsoft.com/office/drawing/2014/main" val="878498640"/>
                    </a:ext>
                  </a:extLst>
                </a:gridCol>
                <a:gridCol w="4564380">
                  <a:extLst>
                    <a:ext uri="{9D8B030D-6E8A-4147-A177-3AD203B41FA5}">
                      <a16:colId xmlns:a16="http://schemas.microsoft.com/office/drawing/2014/main" val="1487534781"/>
                    </a:ext>
                  </a:extLst>
                </a:gridCol>
                <a:gridCol w="3061934">
                  <a:extLst>
                    <a:ext uri="{9D8B030D-6E8A-4147-A177-3AD203B41FA5}">
                      <a16:colId xmlns:a16="http://schemas.microsoft.com/office/drawing/2014/main" val="3695583544"/>
                    </a:ext>
                  </a:extLst>
                </a:gridCol>
              </a:tblGrid>
              <a:tr h="655548">
                <a:tc>
                  <a:txBody>
                    <a:bodyPr/>
                    <a:lstStyle/>
                    <a:p>
                      <a:r>
                        <a:rPr lang="en-GB" dirty="0" err="1"/>
                        <a:t>Lleoliad</a:t>
                      </a:r>
                      <a:endParaRPr lang="en-GB" dirty="0"/>
                    </a:p>
                    <a:p>
                      <a:r>
                        <a:rPr lang="en-GB" dirty="0"/>
                        <a:t>Location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Manylion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Details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Gwybodaeth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Cyswllt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Contact Details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4870"/>
                  </a:ext>
                </a:extLst>
              </a:tr>
              <a:tr h="1401139"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Seed &amp; Root Nature School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Dinefwr,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Llandeilo,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SA19 6RT</a:t>
                      </a:r>
                      <a:b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22</a:t>
                      </a:r>
                      <a:r>
                        <a:rPr lang="en-GB" sz="1200" baseline="30000" dirty="0"/>
                        <a:t>nd</a:t>
                      </a:r>
                      <a:r>
                        <a:rPr lang="en-GB" sz="1200" dirty="0"/>
                        <a:t> – Awst / August 28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Mercher / Wednesday –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Gwener</a:t>
                      </a:r>
                      <a:r>
                        <a:rPr lang="en-GB" sz="1200" dirty="0"/>
                        <a:t> / Friday (Except 31</a:t>
                      </a:r>
                      <a:r>
                        <a:rPr lang="en-GB" sz="1200" baseline="30000" dirty="0"/>
                        <a:t>st</a:t>
                      </a:r>
                      <a:r>
                        <a:rPr lang="en-GB" sz="1200" dirty="0"/>
                        <a:t>  </a:t>
                      </a:r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/July)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9:30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/am – 14:30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/pm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allwch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dewis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gorffen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 3yp am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ffi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ychwanegol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 £5 / with an optional 3pm finish for an additional fee of £5)</a:t>
                      </a:r>
                      <a:endParaRPr lang="en-GB" sz="1200" dirty="0"/>
                    </a:p>
                    <a:p>
                      <a:endParaRPr lang="en-GB" sz="1200" dirty="0"/>
                    </a:p>
                    <a:p>
                      <a:r>
                        <a:rPr lang="en-GB" sz="1200" b="0" dirty="0"/>
                        <a:t>Cost: £35.00 y </a:t>
                      </a:r>
                      <a:r>
                        <a:rPr lang="en-GB" sz="1200" b="0" dirty="0" err="1"/>
                        <a:t>dydd</a:t>
                      </a:r>
                      <a:r>
                        <a:rPr lang="en-GB" sz="1200" b="0" dirty="0"/>
                        <a:t> / per day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dirty="0" err="1"/>
                        <a:t>rhaid</a:t>
                      </a:r>
                      <a:r>
                        <a:rPr lang="en-GB" sz="1200" dirty="0"/>
                        <a:t> i </a:t>
                      </a:r>
                      <a:r>
                        <a:rPr lang="en-GB" sz="1200" dirty="0" err="1"/>
                        <a:t>blant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ddod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â'u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pecyn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cinio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eu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hunain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gyda</a:t>
                      </a:r>
                      <a:r>
                        <a:rPr lang="en-GB" sz="1200" dirty="0"/>
                        <a:t> bloc </a:t>
                      </a:r>
                      <a:r>
                        <a:rPr lang="en-GB" sz="1200" dirty="0" err="1"/>
                        <a:t>iâ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gan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nad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oes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cyfleusterau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oergell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must bring their own packed lunch with an ice block as there is no refrigeration facilities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https://bookwhen.com/seedandrootnatureschool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chadarnheir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archeb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nes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dderbyn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ffurflen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gofrestru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wedi'i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chwblhau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sydd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i'w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chael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gwefan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www.seedandroot.co.uk</a:t>
                      </a:r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Booking is not confirmed until we receive a completed Registration form for each child which can be found on our website at 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www.seedandroot.co.uk</a:t>
                      </a:r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8854"/>
                  </a:ext>
                </a:extLst>
              </a:tr>
              <a:tr h="1017804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Clwb </a:t>
                      </a:r>
                      <a:r>
                        <a:rPr lang="en-GB" sz="1200" b="1" dirty="0" err="1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Gofal</a:t>
                      </a:r>
                      <a:r>
                        <a:rPr lang="en-GB" sz="1200" b="1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Tywi </a:t>
                      </a:r>
                      <a:endParaRPr lang="en-GB" sz="1200" b="0" dirty="0"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200" b="0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Clwb </a:t>
                      </a:r>
                      <a:r>
                        <a:rPr lang="en-GB" sz="1200" b="0" dirty="0" err="1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Rygbi</a:t>
                      </a:r>
                      <a:r>
                        <a:rPr lang="en-GB" sz="1200" b="0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Llandeilo,</a:t>
                      </a:r>
                    </a:p>
                    <a:p>
                      <a:r>
                        <a:rPr lang="en-GB" sz="1200" b="0" dirty="0" err="1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Cae</a:t>
                      </a:r>
                      <a:r>
                        <a:rPr lang="en-GB" sz="1200" b="0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William,</a:t>
                      </a:r>
                    </a:p>
                    <a:p>
                      <a:r>
                        <a:rPr lang="en-GB" sz="1200" b="0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Llandeilo,</a:t>
                      </a:r>
                    </a:p>
                    <a:p>
                      <a:r>
                        <a:rPr lang="en-GB" sz="1200" b="0" dirty="0"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SA19 6RS</a:t>
                      </a:r>
                      <a:endParaRPr lang="en-GB" sz="1200" b="1" dirty="0"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Welsh Medium Club / Clwb </a:t>
                      </a:r>
                      <a:r>
                        <a:rPr lang="en-GB" sz="1200" dirty="0" err="1"/>
                        <a:t>Cyfrwng</a:t>
                      </a:r>
                      <a:r>
                        <a:rPr lang="en-GB" sz="1200" dirty="0"/>
                        <a:t> Cymraeg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Gorffennaf</a:t>
                      </a:r>
                      <a:r>
                        <a:rPr lang="en-GB" sz="1200" dirty="0"/>
                        <a:t> / July 27</a:t>
                      </a:r>
                      <a:r>
                        <a:rPr lang="en-GB" sz="1200" baseline="30000" dirty="0"/>
                        <a:t>th</a:t>
                      </a:r>
                      <a:r>
                        <a:rPr lang="en-GB" sz="1200" dirty="0"/>
                        <a:t> – 21</a:t>
                      </a:r>
                      <a:r>
                        <a:rPr lang="en-GB" sz="1200" baseline="30000" dirty="0"/>
                        <a:t>st</a:t>
                      </a:r>
                      <a:r>
                        <a:rPr lang="en-GB" sz="1200" dirty="0"/>
                        <a:t> Awst / August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8:30 </a:t>
                      </a:r>
                      <a:r>
                        <a:rPr lang="en-GB" sz="1200" dirty="0" err="1"/>
                        <a:t>yb</a:t>
                      </a:r>
                      <a:r>
                        <a:rPr lang="en-GB" sz="1200" dirty="0"/>
                        <a:t> / am – 17:30 </a:t>
                      </a:r>
                      <a:r>
                        <a:rPr lang="en-GB" sz="1200" dirty="0" err="1"/>
                        <a:t>yp</a:t>
                      </a:r>
                      <a:r>
                        <a:rPr lang="en-GB" sz="1200" dirty="0"/>
                        <a:t> / pm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£27.50 y </a:t>
                      </a:r>
                      <a:r>
                        <a:rPr lang="en-GB" sz="1200" dirty="0" err="1"/>
                        <a:t>dydd</a:t>
                      </a:r>
                      <a:r>
                        <a:rPr lang="en-GB" sz="1200" dirty="0"/>
                        <a:t> / per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Glyn Jones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Ffôn</a:t>
                      </a:r>
                      <a:r>
                        <a:rPr lang="en-GB" sz="1200" dirty="0"/>
                        <a:t> / Phone 01558 263123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post@gofalplant.cymru</a:t>
                      </a:r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48663"/>
                  </a:ext>
                </a:extLst>
              </a:tr>
              <a:tr h="64957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191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</TotalTime>
  <Words>910</Words>
  <Application>Microsoft Office PowerPoint</Application>
  <PresentationFormat>Widescreen</PresentationFormat>
  <Paragraphs>211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Cynlluniau Chwarae Gwyliau’r Haf 2026  Summer Holiday Playscheme 2026 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Gwenann Walters</dc:creator>
  <cp:lastModifiedBy>Sian P Musselwhite</cp:lastModifiedBy>
  <cp:revision>6</cp:revision>
  <cp:lastPrinted>2026-06-16T09:59:15Z</cp:lastPrinted>
  <dcterms:created xsi:type="dcterms:W3CDTF">2024-06-12T07:54:10Z</dcterms:created>
  <dcterms:modified xsi:type="dcterms:W3CDTF">2026-06-16T10:37:55Z</dcterms:modified>
</cp:coreProperties>
</file>